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AD5ECBC-3F64-4F24-864F-A96ABBB275AA}" type="datetimeFigureOut">
              <a:rPr lang="ar-IQ" smtClean="0"/>
              <a:t>25/04/1441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0C466D9-B2D1-4E77-9F01-FC89E80595B1}" type="slidenum">
              <a:rPr lang="ar-IQ" smtClean="0"/>
              <a:t>‹#›</a:t>
            </a:fld>
            <a:endParaRPr lang="ar-IQ"/>
          </a:p>
        </p:txBody>
      </p:sp>
    </p:spTree>
    <p:extLst>
      <p:ext uri="{BB962C8B-B14F-4D97-AF65-F5344CB8AC3E}">
        <p14:creationId xmlns:p14="http://schemas.microsoft.com/office/powerpoint/2010/main" val="307530640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80C466D9-B2D1-4E77-9F01-FC89E80595B1}" type="slidenum">
              <a:rPr lang="ar-IQ" smtClean="0"/>
              <a:t>1</a:t>
            </a:fld>
            <a:endParaRPr lang="ar-IQ"/>
          </a:p>
        </p:txBody>
      </p:sp>
    </p:spTree>
    <p:extLst>
      <p:ext uri="{BB962C8B-B14F-4D97-AF65-F5344CB8AC3E}">
        <p14:creationId xmlns:p14="http://schemas.microsoft.com/office/powerpoint/2010/main" val="692776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25/04/1441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25/04/1441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25/04/1441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25/04/1441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81702" y="3105835"/>
            <a:ext cx="5814633" cy="1077218"/>
          </a:xfrm>
          <a:prstGeom prst="rect">
            <a:avLst/>
          </a:prstGeom>
        </p:spPr>
        <p:txBody>
          <a:bodyPr wrap="square">
            <a:spAutoFit/>
          </a:bodyPr>
          <a:lstStyle/>
          <a:p>
            <a:r>
              <a:rPr lang="ar-IQ" sz="3200" b="1" dirty="0"/>
              <a:t>محاضرات مادة الادارة المحلية المقارنة </a:t>
            </a:r>
          </a:p>
          <a:p>
            <a:pPr algn="ctr"/>
            <a:r>
              <a:rPr lang="ar-IQ" sz="3200" b="1" dirty="0"/>
              <a:t>م.د كريم صيهود كرم </a:t>
            </a:r>
          </a:p>
        </p:txBody>
      </p:sp>
    </p:spTree>
    <p:extLst>
      <p:ext uri="{BB962C8B-B14F-4D97-AF65-F5344CB8AC3E}">
        <p14:creationId xmlns:p14="http://schemas.microsoft.com/office/powerpoint/2010/main" val="1680704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7624" y="1028343"/>
            <a:ext cx="6840760" cy="3139321"/>
          </a:xfrm>
          <a:prstGeom prst="rect">
            <a:avLst/>
          </a:prstGeom>
        </p:spPr>
        <p:txBody>
          <a:bodyPr wrap="square">
            <a:spAutoFit/>
          </a:bodyPr>
          <a:lstStyle/>
          <a:p>
            <a:r>
              <a:rPr lang="ar-IQ" dirty="0"/>
              <a:t> </a:t>
            </a:r>
            <a:r>
              <a:rPr lang="ar-IQ" b="1" dirty="0"/>
              <a:t>تمر عملية رسم السياسة العامة بمراحل تختلف من دولة الى أخرى في طبيعتها وطولها وتعقيدها وفقاً لعوامل كثيرة اهمها النظام السياسي ونظام الحكم في كل منها. فنظام الحكم والسياسة في كل دولة هو الذي يحدد كيفية رسم السياسة العامة, ثم يصف دور الافراد والجماعات غير الرسمية في تحديد المشكلة وطرحها على الحكومة, وفي استخلاص الحلول البديلة والاختيار من بينها, ويعين القنوات التي يمكن عن طريقها للإفراد والجماعات تنفيذها والتي قد تحدث تاثيراً في اجراءات العمل الحكومي وفي اصحاب سلطه اتخاذ القرار السياسي الرسمي بما يترتب عليه تبني حلولاً جديدة . ومن الاهمية الوقوف على سير تنفيذ السياسات العامة ،حيث تقع في مقدمة اهداف السياسة العامة تحقيق المصلحة العامة والتي تنطوي على تحقيق الفوائد المادية وتتضمن ايضاً الافكار والمبادئ والقيم المعنوية. وان العلاقة بين المصلحة العامة والسياسة العامة علاقة ترابطية متلازمة انطلاقاً من ان مهمة الحكومة مركزية كانت ام محلية يجب ان تكون دائما في خدمة وحماية الصالح العام</a:t>
            </a:r>
          </a:p>
        </p:txBody>
      </p:sp>
    </p:spTree>
    <p:extLst>
      <p:ext uri="{BB962C8B-B14F-4D97-AF65-F5344CB8AC3E}">
        <p14:creationId xmlns:p14="http://schemas.microsoft.com/office/powerpoint/2010/main" val="2449237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979712" y="751344"/>
            <a:ext cx="5616624" cy="4524315"/>
          </a:xfrm>
          <a:prstGeom prst="rect">
            <a:avLst/>
          </a:prstGeom>
        </p:spPr>
        <p:txBody>
          <a:bodyPr wrap="square">
            <a:spAutoFit/>
          </a:bodyPr>
          <a:lstStyle/>
          <a:p>
            <a:r>
              <a:rPr lang="ar-IQ" b="1" dirty="0"/>
              <a:t>السياسة العامة</a:t>
            </a:r>
          </a:p>
          <a:p>
            <a:r>
              <a:rPr lang="ar-IQ" b="1" dirty="0"/>
              <a:t>   السياسة هي مجموعة الظواهر والحركات التي تنظم علاقات الافراد بالدولة، وبذلك تعرف الظاهرة السياسية بانها الممارسات الفعلية لمسؤولية عامة رسمية او غير رسمية تنبثق من صميم حياة الجماعة </a:t>
            </a:r>
            <a:r>
              <a:rPr lang="ar-IQ" b="1" dirty="0" smtClean="0"/>
              <a:t>والفقرات </a:t>
            </a:r>
            <a:r>
              <a:rPr lang="ar-IQ" b="1" dirty="0"/>
              <a:t>الاتية تبين مفهوم السياسة العامة ومدلولها وابعادها:-</a:t>
            </a:r>
          </a:p>
          <a:p>
            <a:r>
              <a:rPr lang="ar-IQ" b="1" dirty="0" smtClean="0"/>
              <a:t>1-علم </a:t>
            </a:r>
            <a:r>
              <a:rPr lang="ar-IQ" b="1" dirty="0"/>
              <a:t>السياسة</a:t>
            </a:r>
          </a:p>
          <a:p>
            <a:r>
              <a:rPr lang="ar-IQ" b="1" dirty="0"/>
              <a:t>ان علم السياسة والحكم من اقدم المظاهر لنشاط الانسان ، كون الانسان كائن محب للاطلاع ، ولايحيا حياته فقط، بل هو شغوف للتعرف عليها وعلى الدوام يتشوق الى معرفة الوسط السياسي والحكومي الذي يعيش فيه،ولديه الكثير من الاسئلة مثل: لماذا يتحتم علي الانخراط في الجيش ؟ ولماذا تؤخذ مني الضريبة؟ ومن سيفوز بالانتخابات؟ وهل ستندلع نيران الحرب؟. </a:t>
            </a:r>
          </a:p>
          <a:p>
            <a:r>
              <a:rPr lang="ar-IQ" b="1" dirty="0"/>
              <a:t>ان مسؤولية تنفيذ السياسة العامة تقع على الموظفين الحكوميين ، فعندما يطلب منهم ان يسلكوا طريقا معينة في امر من الامور، فان هنالك عددا من الامور والخيارات التي يستطيعون من تلقاء انفسهم سلوكها وبعضاً منهم سيسلك سبيلا يناقض السبيل الذي سلكه غيره</a:t>
            </a:r>
            <a:r>
              <a:rPr lang="ar-IQ" dirty="0"/>
              <a:t>،</a:t>
            </a:r>
          </a:p>
        </p:txBody>
      </p:sp>
    </p:spTree>
    <p:extLst>
      <p:ext uri="{BB962C8B-B14F-4D97-AF65-F5344CB8AC3E}">
        <p14:creationId xmlns:p14="http://schemas.microsoft.com/office/powerpoint/2010/main" val="3502418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7624" y="1028343"/>
            <a:ext cx="5670376" cy="3970318"/>
          </a:xfrm>
          <a:prstGeom prst="rect">
            <a:avLst/>
          </a:prstGeom>
        </p:spPr>
        <p:txBody>
          <a:bodyPr wrap="square">
            <a:spAutoFit/>
          </a:bodyPr>
          <a:lstStyle/>
          <a:p>
            <a:r>
              <a:rPr lang="ar-IQ" b="1" dirty="0"/>
              <a:t>مدلول السياسة</a:t>
            </a:r>
          </a:p>
          <a:p>
            <a:r>
              <a:rPr lang="ar-IQ" b="1" dirty="0"/>
              <a:t>تعني السياسة في اللغة القيام بالشيء بما يصلحه، فيقال يسوس الدواب اذا قام عليها ، والوالي يسوس رعيته، وفي الحديث الشريف  كانت  بنوا سرائيل  تسوسهم الانبياء اي يتولوا امورهم ويرعوهم، اشتقت كلمة السياسة </a:t>
            </a:r>
            <a:r>
              <a:rPr lang="en-US" b="1" dirty="0"/>
              <a:t>politics </a:t>
            </a:r>
            <a:r>
              <a:rPr lang="ar-IQ" b="1" dirty="0"/>
              <a:t>من اليونانيون من كلمة بولس </a:t>
            </a:r>
            <a:r>
              <a:rPr lang="en-US" b="1" dirty="0"/>
              <a:t>polis </a:t>
            </a:r>
            <a:r>
              <a:rPr lang="ar-IQ" b="1" dirty="0"/>
              <a:t>وتعني الدولة المدنية </a:t>
            </a:r>
            <a:r>
              <a:rPr lang="en-US" b="1" dirty="0"/>
              <a:t>city-state </a:t>
            </a:r>
            <a:r>
              <a:rPr lang="ar-IQ" b="1" dirty="0"/>
              <a:t>وكان يقصد بها أصلاً القلعة في قلب المدينة, ثم اصبحت الكلمة فيما بعد ترمز للمدينة بأكملها متضمنة ساكنوا الضواحي الذين يشاركون في سياسة تلك المدينة وإعمالها، وبعض الاحيان تشير الكلمة بمعنى المواطن ، الفرد، واستعملت ايضا بمعنى حياة رجل الدولة، وحتى الان لايزال الخلاف قائما حول تحديد مدلول الكلمة الا انه مهما تشعب فانه يدور حول فكرة السلطة ،فمنهم من يعطيها مدلولا واسعا يدخل في معناها كل مايتصل بالسلطة، واخرون يقصرون دورها على اشكال معينة بمعنى كل مايتصل بالسلطة في الدولة من غيرها من صور الجماعات </a:t>
            </a:r>
            <a:r>
              <a:rPr lang="ar-IQ" b="1" dirty="0" smtClean="0"/>
              <a:t>البشرية.</a:t>
            </a:r>
            <a:endParaRPr lang="ar-IQ" b="1" dirty="0"/>
          </a:p>
        </p:txBody>
      </p:sp>
    </p:spTree>
    <p:extLst>
      <p:ext uri="{BB962C8B-B14F-4D97-AF65-F5344CB8AC3E}">
        <p14:creationId xmlns:p14="http://schemas.microsoft.com/office/powerpoint/2010/main" val="629792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47664" y="1443841"/>
            <a:ext cx="5310336" cy="3416320"/>
          </a:xfrm>
          <a:prstGeom prst="rect">
            <a:avLst/>
          </a:prstGeom>
        </p:spPr>
        <p:txBody>
          <a:bodyPr wrap="square">
            <a:spAutoFit/>
          </a:bodyPr>
          <a:lstStyle/>
          <a:p>
            <a:r>
              <a:rPr lang="ar-IQ" b="1" dirty="0"/>
              <a:t>وبشكل عام تعرف السياسة بانها الاطار العام او المفهوم الذي يوجه تفكير المرؤوسين في اتخاذ القرارات في مختلف الجوانب للعمل وبما يتناسق مع تحقيق الاهداف العامة والتي لا يشترط ان تكون مكتوبة دائما ً. ويجب توافر بعض الاعتبارات للسياسات لتتمكن من تحقيق اهدافها ومنها:-</a:t>
            </a:r>
          </a:p>
          <a:p>
            <a:r>
              <a:rPr lang="ar-IQ" b="1" dirty="0" smtClean="0"/>
              <a:t>1-ان </a:t>
            </a:r>
            <a:r>
              <a:rPr lang="ar-IQ" b="1" dirty="0"/>
              <a:t>تكون السياسة نابعة من اهداف الدولة ولا تكون متناقضة معها.</a:t>
            </a:r>
          </a:p>
          <a:p>
            <a:r>
              <a:rPr lang="ar-IQ" b="1" dirty="0" smtClean="0"/>
              <a:t>2-ان </a:t>
            </a:r>
            <a:r>
              <a:rPr lang="ar-IQ" b="1" dirty="0"/>
              <a:t>تساعد في اتخاذ القرارات وان لا تكون معقدة الى الحد الذي لا يمكن تطبيقها.</a:t>
            </a:r>
          </a:p>
          <a:p>
            <a:r>
              <a:rPr lang="ar-IQ" b="1" dirty="0" smtClean="0"/>
              <a:t>3-ان </a:t>
            </a:r>
            <a:r>
              <a:rPr lang="ar-IQ" b="1" dirty="0"/>
              <a:t>لا تتعارض السياسات مع بعضها وان يجري توضيحها للأطراف كافة خوفا ً من سوء الفهم.</a:t>
            </a:r>
          </a:p>
          <a:p>
            <a:r>
              <a:rPr lang="ar-IQ" b="1" dirty="0" smtClean="0"/>
              <a:t>4-ان </a:t>
            </a:r>
            <a:r>
              <a:rPr lang="ar-IQ" b="1" dirty="0"/>
              <a:t>لا تكون تفصيلية الى الحد الذي يؤدي الى فقدان المرونة.</a:t>
            </a:r>
          </a:p>
          <a:p>
            <a:r>
              <a:rPr lang="ar-IQ" b="1" dirty="0" smtClean="0"/>
              <a:t>5-ان </a:t>
            </a:r>
            <a:r>
              <a:rPr lang="ar-IQ" b="1" dirty="0"/>
              <a:t>تكون نابعة من افكار ومعتقدات المجتمع.</a:t>
            </a:r>
          </a:p>
        </p:txBody>
      </p:sp>
    </p:spTree>
    <p:extLst>
      <p:ext uri="{BB962C8B-B14F-4D97-AF65-F5344CB8AC3E}">
        <p14:creationId xmlns:p14="http://schemas.microsoft.com/office/powerpoint/2010/main" val="1657365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59632" y="1582341"/>
            <a:ext cx="5598368" cy="3139321"/>
          </a:xfrm>
          <a:prstGeom prst="rect">
            <a:avLst/>
          </a:prstGeom>
        </p:spPr>
        <p:txBody>
          <a:bodyPr wrap="square">
            <a:spAutoFit/>
          </a:bodyPr>
          <a:lstStyle/>
          <a:p>
            <a:r>
              <a:rPr lang="ar-IQ" b="1" dirty="0"/>
              <a:t>جوهر فكرة السياسة العامة</a:t>
            </a:r>
          </a:p>
          <a:p>
            <a:r>
              <a:rPr lang="ar-IQ" b="1" dirty="0"/>
              <a:t>السياسة العامة هي ما تقوم به الحكومة او ما تعتزم القيام به لحل مشكلة عامة تواجه المجتمع بهدف توفير الحاجات المطلوبة التي ينشدها المجتمع، فهي جهد منظم يهدف الى تحليل وفهم وتقييم الكيفية التي تمارس بها الحكومة دورها لخدمة المجتمع ورعاية مصالحه من ناحية </a:t>
            </a:r>
            <a:r>
              <a:rPr lang="ar-IQ" b="1" dirty="0" smtClean="0"/>
              <a:t>وتحسين </a:t>
            </a:r>
            <a:r>
              <a:rPr lang="ar-IQ" b="1" dirty="0"/>
              <a:t>مستوى كفاءة الاداء الحكومي من جهة اخرى، وتعرف كذلك بانها الافعال الحكومية ذات الطابع القسري من اجل تحقيق اهداف معينة . </a:t>
            </a:r>
            <a:r>
              <a:rPr lang="ar-IQ" b="1" dirty="0" smtClean="0"/>
              <a:t> </a:t>
            </a:r>
            <a:r>
              <a:rPr lang="ar-IQ" b="1" dirty="0"/>
              <a:t>وسوف نوضح لاحقاً مفهوم الحكومة والادوار التي تؤديها.</a:t>
            </a:r>
          </a:p>
          <a:p>
            <a:r>
              <a:rPr lang="ar-IQ" b="1" dirty="0"/>
              <a:t>ويرى الموند ان السياسة العامة تعني الادارة العامة للنظام السياسي في البيئة وكل ما يتعلق باستخدام سلطة الدولة لتلبية حاجات ومطالب المجتمع .</a:t>
            </a:r>
          </a:p>
        </p:txBody>
      </p:sp>
    </p:spTree>
    <p:extLst>
      <p:ext uri="{BB962C8B-B14F-4D97-AF65-F5344CB8AC3E}">
        <p14:creationId xmlns:p14="http://schemas.microsoft.com/office/powerpoint/2010/main" val="3663650730"/>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672</Words>
  <Application>Microsoft Office PowerPoint</Application>
  <PresentationFormat>عرض على الشاشة (3:4)‏</PresentationFormat>
  <Paragraphs>20</Paragraphs>
  <Slides>6</Slides>
  <Notes>1</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zero one</dc:creator>
  <cp:lastModifiedBy>Windows User</cp:lastModifiedBy>
  <cp:revision>7</cp:revision>
  <dcterms:created xsi:type="dcterms:W3CDTF">2019-12-21T09:25:40Z</dcterms:created>
  <dcterms:modified xsi:type="dcterms:W3CDTF">2019-12-22T07:06:57Z</dcterms:modified>
</cp:coreProperties>
</file>